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A49CB7-BF38-B8DE-8FCE-C595230741C7}" v="929" dt="2025-02-21T10:01:51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88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18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19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642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552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51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2/21/2025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969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2/21/2025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95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2/21/2025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53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92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23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967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ryhackme.com/" TargetMode="External"/><Relationship Id="rId7" Type="http://schemas.openxmlformats.org/officeDocument/2006/relationships/image" Target="../media/image12.png"/><Relationship Id="rId2" Type="http://schemas.openxmlformats.org/officeDocument/2006/relationships/hyperlink" Target="http://www.hackthebox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Lucchetto verde in un sistema elettronico 3D">
            <a:extLst>
              <a:ext uri="{FF2B5EF4-FFF2-40B4-BE49-F238E27FC236}">
                <a16:creationId xmlns:a16="http://schemas.microsoft.com/office/drawing/2014/main" id="{BBAA866F-FA18-0D33-CD61-BC7DC85491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74" b="6250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7992A9-1E8C-4E57-B4F4-EE2D38E50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de-DE">
                <a:solidFill>
                  <a:srgbClr val="FFFFFF"/>
                </a:solidFill>
              </a:rPr>
              <a:t>HACKING ETICO E PENTEST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AD1BDCCC-E676-2A7E-BE11-2B8C23DB2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5E2F389-951E-2C6F-AE60-1DB43DFCB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6160"/>
            <a:ext cx="11149875" cy="1113897"/>
          </a:xfrm>
        </p:spPr>
        <p:txBody>
          <a:bodyPr>
            <a:normAutofit/>
          </a:bodyPr>
          <a:lstStyle/>
          <a:p>
            <a:r>
              <a:rPr lang="it-IT" sz="4400" dirty="0"/>
              <a:t>CHI SONO GLI HACKER ETICI?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C596C0FD-BEE2-4034-4205-E614035DB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5234" y="2299390"/>
            <a:ext cx="5125849" cy="405079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Gli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hacker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etici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hanno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le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stesse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competenze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utilizzano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gli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stessi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strumenti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tattiche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dei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criminali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informatici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(Cracker/Hacker black hat), ma il loro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obiettivo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è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invece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 </a:t>
            </a:r>
            <a:r>
              <a:rPr lang="en-US" sz="1600" b="1" err="1">
                <a:solidFill>
                  <a:srgbClr val="161616"/>
                </a:solidFill>
                <a:ea typeface="+mn-lt"/>
                <a:cs typeface="+mn-lt"/>
              </a:rPr>
              <a:t>migliorare</a:t>
            </a:r>
            <a:r>
              <a:rPr lang="en-US" sz="1600" b="1" dirty="0">
                <a:solidFill>
                  <a:srgbClr val="161616"/>
                </a:solidFill>
                <a:ea typeface="+mn-lt"/>
                <a:cs typeface="+mn-lt"/>
              </a:rPr>
              <a:t> la </a:t>
            </a:r>
            <a:r>
              <a:rPr lang="en-US" sz="1600" b="1" err="1">
                <a:solidFill>
                  <a:srgbClr val="161616"/>
                </a:solidFill>
                <a:ea typeface="+mn-lt"/>
                <a:cs typeface="+mn-lt"/>
              </a:rPr>
              <a:t>sicurezza</a:t>
            </a:r>
            <a:r>
              <a:rPr lang="en-US" sz="1600" b="1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b="1" err="1">
                <a:solidFill>
                  <a:srgbClr val="161616"/>
                </a:solidFill>
                <a:ea typeface="+mn-lt"/>
                <a:cs typeface="+mn-lt"/>
              </a:rPr>
              <a:t>nella</a:t>
            </a:r>
            <a:r>
              <a:rPr lang="en-US" sz="1600" b="1" dirty="0">
                <a:solidFill>
                  <a:srgbClr val="161616"/>
                </a:solidFill>
                <a:ea typeface="+mn-lt"/>
                <a:cs typeface="+mn-lt"/>
              </a:rPr>
              <a:t> rete 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senza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danneggiare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la rete o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suoi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utenti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.</a:t>
            </a:r>
            <a:endParaRPr lang="it-IT" sz="1600">
              <a:ea typeface="+mn-lt"/>
              <a:cs typeface="+mn-lt"/>
            </a:endParaRPr>
          </a:p>
          <a:p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Le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organizzazioni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li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assumono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per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lanciare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attacchi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simulati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sulle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loro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reti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. Durante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questi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attacchi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,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gli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hacker 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dimostrano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come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veri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criminali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informatici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entrano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in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una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rete 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danni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che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possono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causare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una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volta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entrati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.</a:t>
            </a:r>
            <a:endParaRPr lang="en-US" sz="1600">
              <a:ea typeface="+mn-lt"/>
              <a:cs typeface="+mn-lt"/>
            </a:endParaRPr>
          </a:p>
          <a:p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Gli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analisti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della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sicurezza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delle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organizzazioni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 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useranno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poi le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informazioni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raccolte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per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eliminare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le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vulnerabilità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,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rafforzare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sistemi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di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sicurezza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e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proteggere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dati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 </a:t>
            </a:r>
            <a:r>
              <a:rPr lang="en-US" sz="1600" err="1">
                <a:solidFill>
                  <a:srgbClr val="161616"/>
                </a:solidFill>
                <a:ea typeface="+mn-lt"/>
                <a:cs typeface="+mn-lt"/>
              </a:rPr>
              <a:t>sensibili</a:t>
            </a:r>
            <a:r>
              <a:rPr lang="en-US" sz="1600" dirty="0">
                <a:solidFill>
                  <a:srgbClr val="161616"/>
                </a:solidFill>
                <a:ea typeface="+mn-lt"/>
                <a:cs typeface="+mn-lt"/>
              </a:rPr>
              <a:t>.</a:t>
            </a:r>
            <a:endParaRPr lang="en-US" sz="1600" dirty="0">
              <a:ea typeface="+mn-lt"/>
              <a:cs typeface="+mn-lt"/>
            </a:endParaRPr>
          </a:p>
          <a:p>
            <a:endParaRPr lang="en-US" sz="1200" dirty="0">
              <a:solidFill>
                <a:srgbClr val="161616"/>
              </a:solidFill>
              <a:latin typeface="IBM Plex Sans"/>
            </a:endParaRPr>
          </a:p>
          <a:p>
            <a:endParaRPr lang="en-US" sz="1800" dirty="0"/>
          </a:p>
        </p:txBody>
      </p:sp>
      <p:sp>
        <p:nvSpPr>
          <p:cNvPr id="17" name="Freeform: Shape 12">
            <a:extLst>
              <a:ext uri="{FF2B5EF4-FFF2-40B4-BE49-F238E27FC236}">
                <a16:creationId xmlns:a16="http://schemas.microsoft.com/office/drawing/2014/main" id="{781C97B1-8A09-6383-8C65-A3B735778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Segnaposto contenuto 3" descr="Corso Ethical Hacker &amp; Security Manager">
            <a:extLst>
              <a:ext uri="{FF2B5EF4-FFF2-40B4-BE49-F238E27FC236}">
                <a16:creationId xmlns:a16="http://schemas.microsoft.com/office/drawing/2014/main" id="{5375053C-392E-EFC3-FE0F-997A4B094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68" y="2749818"/>
            <a:ext cx="5639091" cy="317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50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EE42DCE-4A4F-44C4-84E5-261B3BEEF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A3F5374-F97B-CFFB-015B-90C1282B7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11156260" cy="138191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4400"/>
              <a:t>CHE FORMAZIONE HA QUESTO PROFESSIONISTA?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12E67F-A93F-0ADB-FD2C-4935E4D31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5769" y="2182722"/>
            <a:ext cx="5578130" cy="37138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1600" dirty="0"/>
              <a:t>Gli </a:t>
            </a:r>
            <a:r>
              <a:rPr lang="it-IT" sz="1600" dirty="0" err="1"/>
              <a:t>ethical</a:t>
            </a:r>
            <a:r>
              <a:rPr lang="it-IT" sz="1600" dirty="0"/>
              <a:t> hacker hanno spesso una </a:t>
            </a:r>
            <a:r>
              <a:rPr lang="it-IT" sz="1600" b="1" dirty="0"/>
              <a:t>conoscenza a 360 gradi</a:t>
            </a:r>
            <a:r>
              <a:rPr lang="it-IT" sz="1600" dirty="0"/>
              <a:t> negli ambiti informatici, come:</a:t>
            </a:r>
          </a:p>
          <a:p>
            <a:pPr marL="342900" indent="-342900">
              <a:buChar char="•"/>
            </a:pPr>
            <a:r>
              <a:rPr lang="it-IT" sz="1600" dirty="0"/>
              <a:t>Programmazione(</a:t>
            </a:r>
            <a:r>
              <a:rPr lang="it-IT" sz="1600" err="1"/>
              <a:t>python</a:t>
            </a:r>
            <a:r>
              <a:rPr lang="it-IT" sz="1600" dirty="0"/>
              <a:t>, C++, Java, HTML, </a:t>
            </a:r>
            <a:r>
              <a:rPr lang="it-IT" sz="1600" err="1"/>
              <a:t>Javascript</a:t>
            </a:r>
            <a:r>
              <a:rPr lang="it-IT" sz="1600" dirty="0"/>
              <a:t>)</a:t>
            </a:r>
          </a:p>
          <a:p>
            <a:pPr marL="342900" indent="-342900">
              <a:buChar char="•"/>
            </a:pPr>
            <a:r>
              <a:rPr lang="it-IT" sz="1600" dirty="0"/>
              <a:t>Conoscenza reti e architetture</a:t>
            </a:r>
          </a:p>
          <a:p>
            <a:pPr marL="342900" indent="-342900">
              <a:buChar char="•"/>
            </a:pPr>
            <a:r>
              <a:rPr lang="it-IT" sz="1600" dirty="0"/>
              <a:t>Social Engineering</a:t>
            </a:r>
          </a:p>
          <a:p>
            <a:pPr marL="342900" indent="-342900">
              <a:buChar char="•"/>
            </a:pPr>
            <a:r>
              <a:rPr lang="it-IT" sz="1600" dirty="0"/>
              <a:t>Conoscenza sistemi operativi</a:t>
            </a:r>
          </a:p>
          <a:p>
            <a:pPr marL="342900" indent="-342900">
              <a:buChar char="•"/>
            </a:pPr>
            <a:r>
              <a:rPr lang="it-IT" sz="1600" dirty="0"/>
              <a:t>Analisi Forense</a:t>
            </a:r>
          </a:p>
          <a:p>
            <a:pPr marL="342900" indent="-342900">
              <a:buChar char="•"/>
            </a:pPr>
            <a:endParaRPr lang="it-IT" dirty="0"/>
          </a:p>
          <a:p>
            <a:pPr marL="342900" indent="-342900">
              <a:buChar char="•"/>
            </a:pPr>
            <a:endParaRPr lang="it-IT" sz="18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F94F4B-6F7A-4270-95A8-469411C14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6482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 descr="L'ingegneria sociale - Telsy">
            <a:extLst>
              <a:ext uri="{FF2B5EF4-FFF2-40B4-BE49-F238E27FC236}">
                <a16:creationId xmlns:a16="http://schemas.microsoft.com/office/drawing/2014/main" id="{885F9DD6-6969-9B67-92F7-346DF6648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4794" y="4578212"/>
            <a:ext cx="2512960" cy="1413540"/>
          </a:xfrm>
          <a:prstGeom prst="rect">
            <a:avLst/>
          </a:prstGeom>
        </p:spPr>
      </p:pic>
      <p:pic>
        <p:nvPicPr>
          <p:cNvPr id="5" name="Immagine 4" descr="Quale Sistema Operativo Scegliere Per il Tuo PC - Assemblare PC Online">
            <a:extLst>
              <a:ext uri="{FF2B5EF4-FFF2-40B4-BE49-F238E27FC236}">
                <a16:creationId xmlns:a16="http://schemas.microsoft.com/office/drawing/2014/main" id="{0213A005-1770-F50B-FAD9-9D3439B9C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68" y="4578212"/>
            <a:ext cx="2512960" cy="983332"/>
          </a:xfrm>
          <a:prstGeom prst="rect">
            <a:avLst/>
          </a:prstGeom>
        </p:spPr>
      </p:pic>
      <p:pic>
        <p:nvPicPr>
          <p:cNvPr id="7" name="Immagine 6" descr="Evoluzione delle architetture di rete: come cambia il cloud computing -  Agenda Digitale">
            <a:extLst>
              <a:ext uri="{FF2B5EF4-FFF2-40B4-BE49-F238E27FC236}">
                <a16:creationId xmlns:a16="http://schemas.microsoft.com/office/drawing/2014/main" id="{21F3A2EF-0F6A-F632-CB8D-A241B7ABAA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4794" y="2633716"/>
            <a:ext cx="1924947" cy="1800458"/>
          </a:xfrm>
          <a:prstGeom prst="rect">
            <a:avLst/>
          </a:prstGeom>
        </p:spPr>
      </p:pic>
      <p:pic>
        <p:nvPicPr>
          <p:cNvPr id="4" name="Immagine 3" descr="Differenze e vantaggi tra programmazione procedurale e ad oggetti in  informatica | Informatica e Ingegneria Online">
            <a:extLst>
              <a:ext uri="{FF2B5EF4-FFF2-40B4-BE49-F238E27FC236}">
                <a16:creationId xmlns:a16="http://schemas.microsoft.com/office/drawing/2014/main" id="{83A95810-F69B-E23F-3B96-29D06F5A2F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868" y="2755165"/>
            <a:ext cx="2512960" cy="167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54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8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5" name="Immagine 4" descr="Certified Ethical Hacker (CEH) Certification Training &amp; Exam Voucher –  Deciefer Security">
            <a:extLst>
              <a:ext uri="{FF2B5EF4-FFF2-40B4-BE49-F238E27FC236}">
                <a16:creationId xmlns:a16="http://schemas.microsoft.com/office/drawing/2014/main" id="{F18FEE4A-09FF-7556-01B4-0B4001D627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585" r="9564" b="6"/>
          <a:stretch/>
        </p:blipFill>
        <p:spPr>
          <a:xfrm>
            <a:off x="7149863" y="1191934"/>
            <a:ext cx="4517881" cy="5163145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B0DC9B8-3799-E440-51FC-5C950DE00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1" y="653775"/>
            <a:ext cx="4798200" cy="1463040"/>
          </a:xfrm>
        </p:spPr>
        <p:txBody>
          <a:bodyPr>
            <a:normAutofit/>
          </a:bodyPr>
          <a:lstStyle/>
          <a:p>
            <a:r>
              <a:rPr lang="it-IT" sz="4100"/>
              <a:t>SPECIALIZZAZIONI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8F88B3-D315-3BA1-CC29-CC788FCB3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487" y="1191378"/>
            <a:ext cx="7085964" cy="3884558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it-IT" sz="1600" dirty="0"/>
              <a:t>Oltre a una conoscenza generale, il vero professionista, si va poi a specializzare collezionando </a:t>
            </a:r>
            <a:r>
              <a:rPr lang="it-IT" sz="1600" b="1" dirty="0"/>
              <a:t>certificazioni</a:t>
            </a:r>
            <a:r>
              <a:rPr lang="it-IT" sz="1600" dirty="0"/>
              <a:t>, le più importanti sono:</a:t>
            </a:r>
          </a:p>
          <a:p>
            <a:pPr>
              <a:lnSpc>
                <a:spcPct val="100000"/>
              </a:lnSpc>
              <a:buChar char="•"/>
            </a:pPr>
            <a:r>
              <a:rPr lang="it-IT" sz="1600" b="1" dirty="0">
                <a:ea typeface="+mn-lt"/>
                <a:cs typeface="+mn-lt"/>
              </a:rPr>
              <a:t>CEH (Certified </a:t>
            </a:r>
            <a:r>
              <a:rPr lang="it-IT" sz="1600" b="1" err="1">
                <a:ea typeface="+mn-lt"/>
                <a:cs typeface="+mn-lt"/>
              </a:rPr>
              <a:t>Ethical</a:t>
            </a:r>
            <a:r>
              <a:rPr lang="it-IT" sz="1600" b="1" dirty="0">
                <a:ea typeface="+mn-lt"/>
                <a:cs typeface="+mn-lt"/>
              </a:rPr>
              <a:t> Hacker)</a:t>
            </a:r>
            <a:r>
              <a:rPr lang="it-IT" sz="1600" dirty="0">
                <a:ea typeface="+mn-lt"/>
                <a:cs typeface="+mn-lt"/>
              </a:rPr>
              <a:t>: Certificazione base che insegna le tecniche di hacking e penetrazione per identificare vulnerabilità nei sistemi. È molto richiesta dalle aziende per formare professionisti nella difesa contro attacchi informatici.</a:t>
            </a:r>
            <a:endParaRPr lang="it-IT" sz="1600" dirty="0"/>
          </a:p>
          <a:p>
            <a:pPr>
              <a:lnSpc>
                <a:spcPct val="100000"/>
              </a:lnSpc>
              <a:buChar char="•"/>
            </a:pPr>
            <a:r>
              <a:rPr lang="it-IT" sz="1600" b="1" dirty="0">
                <a:ea typeface="+mn-lt"/>
                <a:cs typeface="+mn-lt"/>
              </a:rPr>
              <a:t>OSCP (Offensive Security Certified Professional)</a:t>
            </a:r>
            <a:r>
              <a:rPr lang="it-IT" sz="1600" dirty="0">
                <a:ea typeface="+mn-lt"/>
                <a:cs typeface="+mn-lt"/>
              </a:rPr>
              <a:t>: Certificazione pratica e avanzata che richiede ai candidati di completare un esame di </a:t>
            </a:r>
            <a:r>
              <a:rPr lang="it-IT" sz="1600" err="1">
                <a:ea typeface="+mn-lt"/>
                <a:cs typeface="+mn-lt"/>
              </a:rPr>
              <a:t>penetration</a:t>
            </a:r>
            <a:r>
              <a:rPr lang="it-IT" sz="1600" dirty="0">
                <a:ea typeface="+mn-lt"/>
                <a:cs typeface="+mn-lt"/>
              </a:rPr>
              <a:t> testing su macchine reali. È nota per la sua difficoltà e per l'approccio </a:t>
            </a:r>
            <a:r>
              <a:rPr lang="it-IT" sz="1600" err="1">
                <a:ea typeface="+mn-lt"/>
                <a:cs typeface="+mn-lt"/>
              </a:rPr>
              <a:t>hands-on</a:t>
            </a:r>
            <a:r>
              <a:rPr lang="it-IT" sz="1600" dirty="0">
                <a:ea typeface="+mn-lt"/>
                <a:cs typeface="+mn-lt"/>
              </a:rPr>
              <a:t>.</a:t>
            </a:r>
            <a:endParaRPr lang="it-IT" sz="1600" dirty="0"/>
          </a:p>
          <a:p>
            <a:pPr>
              <a:lnSpc>
                <a:spcPct val="100000"/>
              </a:lnSpc>
              <a:buChar char="•"/>
            </a:pPr>
            <a:r>
              <a:rPr lang="it-IT" sz="1600" b="1" dirty="0">
                <a:ea typeface="+mn-lt"/>
                <a:cs typeface="+mn-lt"/>
              </a:rPr>
              <a:t>CISSP (Certified Information Systems Security Professional)</a:t>
            </a:r>
            <a:r>
              <a:rPr lang="it-IT" sz="1600" dirty="0">
                <a:ea typeface="+mn-lt"/>
                <a:cs typeface="+mn-lt"/>
              </a:rPr>
              <a:t>: Certificazione per chi desidera gestire la sicurezza informatica a livello aziendale. È più orientata alla gestione della sicurezza e alla protezione dei dati.</a:t>
            </a:r>
            <a:endParaRPr lang="it-IT" sz="1600" dirty="0"/>
          </a:p>
          <a:p>
            <a:pPr>
              <a:lnSpc>
                <a:spcPct val="100000"/>
              </a:lnSpc>
              <a:buChar char="•"/>
            </a:pPr>
            <a:r>
              <a:rPr lang="it-IT" sz="1600" b="1" err="1">
                <a:ea typeface="+mn-lt"/>
                <a:cs typeface="+mn-lt"/>
              </a:rPr>
              <a:t>CompTIA</a:t>
            </a:r>
            <a:r>
              <a:rPr lang="it-IT" sz="1600" b="1" dirty="0">
                <a:ea typeface="+mn-lt"/>
                <a:cs typeface="+mn-lt"/>
              </a:rPr>
              <a:t> Security+</a:t>
            </a:r>
            <a:r>
              <a:rPr lang="it-IT" sz="1600" dirty="0">
                <a:ea typeface="+mn-lt"/>
                <a:cs typeface="+mn-lt"/>
              </a:rPr>
              <a:t>: Certificazione di base che copre una vasta gamma di argomenti legati alla sicurezza, come reti, crittografia e gestione dei rischi. Ottima per chi è agli inizi nel settore della sicurezza.</a:t>
            </a:r>
            <a:endParaRPr lang="it-IT" sz="1600" dirty="0"/>
          </a:p>
          <a:p>
            <a:pPr>
              <a:lnSpc>
                <a:spcPct val="100000"/>
              </a:lnSpc>
              <a:buChar char="•"/>
            </a:pPr>
            <a:r>
              <a:rPr lang="it-IT" sz="1600" b="1" dirty="0">
                <a:ea typeface="+mn-lt"/>
                <a:cs typeface="+mn-lt"/>
              </a:rPr>
              <a:t>GPEN (GIAC </a:t>
            </a:r>
            <a:r>
              <a:rPr lang="it-IT" sz="1600" b="1" err="1">
                <a:ea typeface="+mn-lt"/>
                <a:cs typeface="+mn-lt"/>
              </a:rPr>
              <a:t>Penetration</a:t>
            </a:r>
            <a:r>
              <a:rPr lang="it-IT" sz="1600" b="1" dirty="0">
                <a:ea typeface="+mn-lt"/>
                <a:cs typeface="+mn-lt"/>
              </a:rPr>
              <a:t> Tester)</a:t>
            </a:r>
            <a:r>
              <a:rPr lang="it-IT" sz="1600" dirty="0">
                <a:ea typeface="+mn-lt"/>
                <a:cs typeface="+mn-lt"/>
              </a:rPr>
              <a:t>: Certificazione avanzata che si concentra sul </a:t>
            </a:r>
            <a:r>
              <a:rPr lang="it-IT" sz="1600" err="1">
                <a:ea typeface="+mn-lt"/>
                <a:cs typeface="+mn-lt"/>
              </a:rPr>
              <a:t>penetration</a:t>
            </a:r>
            <a:r>
              <a:rPr lang="it-IT" sz="1600" dirty="0">
                <a:ea typeface="+mn-lt"/>
                <a:cs typeface="+mn-lt"/>
              </a:rPr>
              <a:t> testing, verificando le capacità pratiche di eseguire test di penetrazione in modo efficace e sicuro.</a:t>
            </a:r>
            <a:endParaRPr lang="it-IT" sz="1600" dirty="0"/>
          </a:p>
          <a:p>
            <a:pPr>
              <a:lnSpc>
                <a:spcPct val="100000"/>
              </a:lnSpc>
            </a:pPr>
            <a:endParaRPr lang="it-IT" sz="1000"/>
          </a:p>
        </p:txBody>
      </p:sp>
      <p:sp>
        <p:nvSpPr>
          <p:cNvPr id="24" name="Rectangle 20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3922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C38958-9A69-239A-BA79-2AEC73345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709B9EA-976F-48EC-EB46-3A991CA6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5624" y="810083"/>
            <a:ext cx="5513832" cy="1463040"/>
          </a:xfrm>
        </p:spPr>
        <p:txBody>
          <a:bodyPr>
            <a:normAutofit/>
          </a:bodyPr>
          <a:lstStyle/>
          <a:p>
            <a:r>
              <a:rPr lang="it-IT" sz="4400"/>
              <a:t>Penetration Testing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39D6CD-0283-FFCA-9B2C-936787E8D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086" y="1709146"/>
            <a:ext cx="6705676" cy="376732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lnSpc>
                <a:spcPct val="100000"/>
              </a:lnSpc>
              <a:buAutoNum type="arabicPeriod"/>
            </a:pPr>
            <a:r>
              <a:rPr lang="it-IT" sz="1600" b="1">
                <a:ea typeface="+mn-lt"/>
                <a:cs typeface="+mn-lt"/>
              </a:rPr>
              <a:t>Pianificazione e raccolta informazioni (</a:t>
            </a:r>
            <a:r>
              <a:rPr lang="it-IT" sz="1600" b="1" err="1">
                <a:ea typeface="+mn-lt"/>
                <a:cs typeface="+mn-lt"/>
              </a:rPr>
              <a:t>Reconnaissance</a:t>
            </a:r>
            <a:r>
              <a:rPr lang="it-IT" sz="1600" b="1" dirty="0">
                <a:ea typeface="+mn-lt"/>
                <a:cs typeface="+mn-lt"/>
              </a:rPr>
              <a:t>)</a:t>
            </a:r>
            <a:r>
              <a:rPr lang="it-IT" sz="1600" dirty="0">
                <a:ea typeface="+mn-lt"/>
                <a:cs typeface="+mn-lt"/>
              </a:rPr>
              <a:t>: Raccolta di dati pubblici sull'obiettivo, come domini, indirizzi IP, informazioni sui dipendenti, ecc.</a:t>
            </a:r>
            <a:endParaRPr lang="it-IT" sz="1600" dirty="0"/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it-IT" sz="1600" b="1" dirty="0">
                <a:ea typeface="+mn-lt"/>
                <a:cs typeface="+mn-lt"/>
              </a:rPr>
              <a:t>Scansione delle vulnerabilità (Scanning)</a:t>
            </a:r>
            <a:r>
              <a:rPr lang="it-IT" sz="1600" dirty="0">
                <a:ea typeface="+mn-lt"/>
                <a:cs typeface="+mn-lt"/>
              </a:rPr>
              <a:t>: Analisi dei sistemi per individuare porte aperte, servizi in esecuzione e potenziali vulnerabilità.</a:t>
            </a:r>
            <a:endParaRPr lang="it-IT" sz="1600" dirty="0"/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it-IT" sz="1600" b="1" dirty="0">
                <a:ea typeface="+mn-lt"/>
                <a:cs typeface="+mn-lt"/>
              </a:rPr>
              <a:t>Accesso (</a:t>
            </a:r>
            <a:r>
              <a:rPr lang="it-IT" sz="1600" b="1" err="1">
                <a:ea typeface="+mn-lt"/>
                <a:cs typeface="+mn-lt"/>
              </a:rPr>
              <a:t>Gaining</a:t>
            </a:r>
            <a:r>
              <a:rPr lang="it-IT" sz="1600" b="1" dirty="0">
                <a:ea typeface="+mn-lt"/>
                <a:cs typeface="+mn-lt"/>
              </a:rPr>
              <a:t> Access)</a:t>
            </a:r>
            <a:r>
              <a:rPr lang="it-IT" sz="1600" dirty="0">
                <a:ea typeface="+mn-lt"/>
                <a:cs typeface="+mn-lt"/>
              </a:rPr>
              <a:t>: Utilizzo delle vulnerabilità identificate per accedere ai sistemi, ad esempio sfruttando exploit o tecniche di social engineering.</a:t>
            </a:r>
            <a:endParaRPr lang="it-IT" sz="1600" dirty="0"/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it-IT" sz="1600" b="1" dirty="0">
                <a:ea typeface="+mn-lt"/>
                <a:cs typeface="+mn-lt"/>
              </a:rPr>
              <a:t>Mantenimento dell'accesso (</a:t>
            </a:r>
            <a:r>
              <a:rPr lang="it-IT" sz="1600" b="1" err="1">
                <a:ea typeface="+mn-lt"/>
                <a:cs typeface="+mn-lt"/>
              </a:rPr>
              <a:t>Maintaining</a:t>
            </a:r>
            <a:r>
              <a:rPr lang="it-IT" sz="1600" b="1" dirty="0">
                <a:ea typeface="+mn-lt"/>
                <a:cs typeface="+mn-lt"/>
              </a:rPr>
              <a:t> Access)</a:t>
            </a:r>
            <a:r>
              <a:rPr lang="it-IT" sz="1600" dirty="0">
                <a:ea typeface="+mn-lt"/>
                <a:cs typeface="+mn-lt"/>
              </a:rPr>
              <a:t>: Stabilire un accesso persistente per mantenere il controllo del sistema compromesso, come l'installazione di backdoor.</a:t>
            </a:r>
            <a:endParaRPr lang="it-IT" sz="1600" dirty="0"/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it-IT" sz="1600" b="1" dirty="0">
                <a:ea typeface="+mn-lt"/>
                <a:cs typeface="+mn-lt"/>
              </a:rPr>
              <a:t>Analisi e reporting (Post-Exploitation)</a:t>
            </a:r>
            <a:r>
              <a:rPr lang="it-IT" sz="1600" dirty="0">
                <a:ea typeface="+mn-lt"/>
                <a:cs typeface="+mn-lt"/>
              </a:rPr>
              <a:t>: Analisi dell'ambiente compromesso per determinare l'impatto, documentazione dei risultati e raccomandazioni per migliorare la sicurezza.</a:t>
            </a:r>
            <a:endParaRPr lang="it-IT" sz="1600" dirty="0"/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it-IT" sz="1600" b="1" dirty="0">
                <a:ea typeface="+mn-lt"/>
                <a:cs typeface="+mn-lt"/>
              </a:rPr>
              <a:t>Risoluzione e chiusura</a:t>
            </a:r>
            <a:r>
              <a:rPr lang="it-IT" sz="1600" dirty="0">
                <a:ea typeface="+mn-lt"/>
                <a:cs typeface="+mn-lt"/>
              </a:rPr>
              <a:t>: Disattivazione degli accessi non autorizzati e restituire l'ambiente a uno stato sicuro, completando il report finale.</a:t>
            </a:r>
            <a:endParaRPr lang="it-IT" sz="1600" dirty="0"/>
          </a:p>
          <a:p>
            <a:pPr marL="342900" indent="-342900">
              <a:lnSpc>
                <a:spcPct val="100000"/>
              </a:lnSpc>
              <a:buAutoNum type="arabicPeriod"/>
            </a:pPr>
            <a:endParaRPr lang="it-IT" sz="1100"/>
          </a:p>
        </p:txBody>
      </p:sp>
      <p:pic>
        <p:nvPicPr>
          <p:cNvPr id="4" name="Immagine 3" descr="External Vs Internal Penetration Testing: Differences Explained">
            <a:extLst>
              <a:ext uri="{FF2B5EF4-FFF2-40B4-BE49-F238E27FC236}">
                <a16:creationId xmlns:a16="http://schemas.microsoft.com/office/drawing/2014/main" id="{98BD2DD3-AB92-8B61-5D81-E8B5B703D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67" y="2032099"/>
            <a:ext cx="4959823" cy="278990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EC109E5-0396-8968-4F42-DFEC28036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5624" y="508090"/>
            <a:ext cx="5513832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278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EE42DCE-4A4F-44C4-84E5-261B3BEEF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A7E624D-B59A-5130-15A2-1A5E3F39F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240" y="976160"/>
            <a:ext cx="8010294" cy="1463040"/>
          </a:xfrm>
        </p:spPr>
        <p:txBody>
          <a:bodyPr>
            <a:normAutofit/>
          </a:bodyPr>
          <a:lstStyle/>
          <a:p>
            <a:r>
              <a:rPr lang="it-IT" sz="4400"/>
              <a:t>Curiosità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3A7454E-7E64-10FB-D53F-5160EB93E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1239" y="1806839"/>
            <a:ext cx="8010294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/>
              <a:t>L'universo</a:t>
            </a:r>
            <a:r>
              <a:rPr lang="it-IT" dirty="0">
                <a:ea typeface="+mn-lt"/>
                <a:cs typeface="+mn-lt"/>
              </a:rPr>
              <a:t> dell'hacking continua a affascinare sempre più giovani, che, avvicinandosi a questa disciplina, cercano informazioni, strumenti e piattaforme non solo per arricchire la loro conoscenza, ma anche per applicarla concretamente. Negli ultimi anni sono emerse aziende che offrono piattaforme completamente legali, dove è possibile imparare e mettere in pratica ciò che si è appreso. Vediamole!</a:t>
            </a:r>
            <a:endParaRPr lang="it-IT" dirty="0"/>
          </a:p>
          <a:p>
            <a:pPr marL="342900" indent="-342900">
              <a:buChar char="•"/>
            </a:pPr>
            <a:r>
              <a:rPr lang="it-IT" dirty="0" err="1"/>
              <a:t>HackTheBox</a:t>
            </a:r>
            <a:r>
              <a:rPr lang="it-IT" dirty="0"/>
              <a:t>: </a:t>
            </a:r>
            <a:r>
              <a:rPr lang="it-IT" dirty="0">
                <a:hlinkClick r:id="rId2"/>
              </a:rPr>
              <a:t>www.hackthebox.com</a:t>
            </a:r>
          </a:p>
          <a:p>
            <a:pPr marL="342900" indent="-342900">
              <a:buChar char="•"/>
            </a:pPr>
            <a:r>
              <a:rPr lang="it-IT" dirty="0" err="1"/>
              <a:t>TryHckMe</a:t>
            </a:r>
            <a:r>
              <a:rPr lang="it-IT" dirty="0"/>
              <a:t>: </a:t>
            </a:r>
            <a:r>
              <a:rPr lang="it-IT" dirty="0">
                <a:ea typeface="+mn-lt"/>
                <a:cs typeface="+mn-lt"/>
                <a:hlinkClick r:id="rId3"/>
              </a:rPr>
              <a:t>www.tryhackme.com</a:t>
            </a:r>
            <a:endParaRPr lang="it-IT" dirty="0"/>
          </a:p>
          <a:p>
            <a:endParaRPr lang="it-IT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F94F4B-6F7A-4270-95A8-469411C14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1240" y="508090"/>
            <a:ext cx="801029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Immagine 6" descr="Capture the Flag Competitions: An Exciting Way to Enhance Your Skills in  Cybersecurity - Toronto School of Management">
            <a:extLst>
              <a:ext uri="{FF2B5EF4-FFF2-40B4-BE49-F238E27FC236}">
                <a16:creationId xmlns:a16="http://schemas.microsoft.com/office/drawing/2014/main" id="{6248FF70-1F5C-E487-7E89-4B6590E33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616" y="4969869"/>
            <a:ext cx="2066392" cy="1376066"/>
          </a:xfrm>
          <a:prstGeom prst="rect">
            <a:avLst/>
          </a:prstGeom>
        </p:spPr>
      </p:pic>
      <p:pic>
        <p:nvPicPr>
          <p:cNvPr id="6" name="Immagine 5" descr="TryHackMe Pre-Security Path — Learning Cyber Security | by br4ind3ad |  Medium">
            <a:extLst>
              <a:ext uri="{FF2B5EF4-FFF2-40B4-BE49-F238E27FC236}">
                <a16:creationId xmlns:a16="http://schemas.microsoft.com/office/drawing/2014/main" id="{4A041766-5B8B-FAE0-4379-BA43AF4B3B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181" y="3482610"/>
            <a:ext cx="2457261" cy="1376066"/>
          </a:xfrm>
          <a:prstGeom prst="rect">
            <a:avLst/>
          </a:prstGeom>
        </p:spPr>
      </p:pic>
      <p:pic>
        <p:nvPicPr>
          <p:cNvPr id="5" name="Immagine 4" descr="sinfulz 🧑🏻‍💻 on X: &quot;Thanks to @hackthebox for allowing me be an early  beta tester for the new #pwnbox. After beta testing it for ~1month, it  finally got it release last week.">
            <a:extLst>
              <a:ext uri="{FF2B5EF4-FFF2-40B4-BE49-F238E27FC236}">
                <a16:creationId xmlns:a16="http://schemas.microsoft.com/office/drawing/2014/main" id="{90C4075D-0BA2-4223-BBDF-D0C6863840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69" y="2073675"/>
            <a:ext cx="2471886" cy="1297740"/>
          </a:xfrm>
          <a:prstGeom prst="rect">
            <a:avLst/>
          </a:prstGeom>
        </p:spPr>
      </p:pic>
      <p:pic>
        <p:nvPicPr>
          <p:cNvPr id="4" name="Immagine 3" descr="UK-founded Hack The Box raises $1.3M to build the world's largest hacker  community - Tech.eu">
            <a:extLst>
              <a:ext uri="{FF2B5EF4-FFF2-40B4-BE49-F238E27FC236}">
                <a16:creationId xmlns:a16="http://schemas.microsoft.com/office/drawing/2014/main" id="{2BA91F5D-0707-FCEF-9C58-F1B528CB93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869" y="838054"/>
            <a:ext cx="2471886" cy="104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107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533BBF-4A6D-920D-61A5-7AC4F8D6F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FONTI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9C15CD6-2843-100C-6BDC-F7705C1F5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/>
              <a:t>-www.ibm.com</a:t>
            </a:r>
          </a:p>
          <a:p>
            <a:r>
              <a:rPr lang="it-IT" dirty="0"/>
              <a:t>-www.offsec.com</a:t>
            </a:r>
          </a:p>
          <a:p>
            <a:r>
              <a:rPr lang="it-IT" dirty="0"/>
              <a:t>-www.hackthebox.com</a:t>
            </a:r>
          </a:p>
          <a:p>
            <a:r>
              <a:rPr lang="it-IT" dirty="0"/>
              <a:t>-www.tryhackme.com</a:t>
            </a:r>
          </a:p>
        </p:txBody>
      </p:sp>
    </p:spTree>
    <p:extLst>
      <p:ext uri="{BB962C8B-B14F-4D97-AF65-F5344CB8AC3E}">
        <p14:creationId xmlns:p14="http://schemas.microsoft.com/office/powerpoint/2010/main" val="3165950141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8" baseType="lpstr">
      <vt:lpstr>GestaltVTI</vt:lpstr>
      <vt:lpstr>HACKING ETICO E PENTEST</vt:lpstr>
      <vt:lpstr>CHI SONO GLI HACKER ETICI?</vt:lpstr>
      <vt:lpstr>CHE FORMAZIONE HA QUESTO PROFESSIONISTA?</vt:lpstr>
      <vt:lpstr>SPECIALIZZAZIONI</vt:lpstr>
      <vt:lpstr>Penetration Testing</vt:lpstr>
      <vt:lpstr>Curiosità</vt:lpstr>
      <vt:lpstr>FONTI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256</cp:revision>
  <dcterms:created xsi:type="dcterms:W3CDTF">2025-02-21T08:50:57Z</dcterms:created>
  <dcterms:modified xsi:type="dcterms:W3CDTF">2025-02-21T10:01:53Z</dcterms:modified>
</cp:coreProperties>
</file>

<file path=docProps/thumbnail.jpeg>
</file>